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ResNet"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4D4D"/>
    <a:srgbClr val="800000"/>
    <a:srgbClr val="E7E8EA"/>
    <a:srgbClr val="FFFFFF"/>
    <a:srgbClr val="000000"/>
    <a:srgbClr val="85E0E0"/>
    <a:srgbClr val="239595"/>
    <a:srgbClr val="AB82FC"/>
    <a:srgbClr val="98089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2" autoAdjust="0"/>
    <p:restoredTop sz="84426" autoAdjust="0"/>
  </p:normalViewPr>
  <p:slideViewPr>
    <p:cSldViewPr>
      <p:cViewPr varScale="1">
        <p:scale>
          <a:sx n="96" d="100"/>
          <a:sy n="96" d="100"/>
        </p:scale>
        <p:origin x="2172" y="-1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2022/6/28</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2022/6/28</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我是研究生王佳君，我的指導教授是蘇木春教授，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2022/6/28</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2022/6/28</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2022/6/28</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2022/6/28</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2022/6/28</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2022/6/28</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2022/6/28</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2022/6/28</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2022/6/28</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一位看似健康的嬰兒在睡眠期間突然死亡，其真正致死之原因尚不明確且非單一。</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外在因素：俯臥、側睡、蓋住臉部及陷入柔軟家具等，致使呼吸困難。</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心肺控制假說：探討基於嬰兒呼吸或自主神經機制的缺陷，包含五步驟。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發生危及生命的事件，而窒息或腦部灌注不足。</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心率過緩或缺氧喘氣，此症逝世前將明顯發生。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自主復甦能力受損，最終因無效喘氣進而死亡。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此症非突發疾病，而是有跡可循。</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發育的重要時期：嬰兒出生後的前六個月，身體控制和調節自身能力發生改變，學習應對環境。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若能消除環境中壓力源，有利於嬰兒的生存。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醫界亦發現俯臥姿勢使嬰兒猝死症風險增加三倍以上，故國際間提倡嬰兒仰臥姿勢，此症發病率降低了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可用來量測呼吸、心率、溫度及濕度。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573016"/>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加速度計、熱電堆感測器。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573016"/>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可量測睡姿（面朝方向）、體溫、周圍一氧化碳濃度，且利用三軸加速度計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pic>
        <p:nvPicPr>
          <p:cNvPr id="5" name="圖片 4">
            <a:extLst>
              <a:ext uri="{FF2B5EF4-FFF2-40B4-BE49-F238E27FC236}">
                <a16:creationId xmlns:a16="http://schemas.microsoft.com/office/drawing/2014/main" id="{4BC8612E-6DE9-427F-A382-8A432059B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67" y="3916338"/>
            <a:ext cx="4073666" cy="2340000"/>
          </a:xfrm>
          <a:prstGeom prst="rect">
            <a:avLst/>
          </a:prstGeom>
        </p:spPr>
      </p:pic>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696" y="3610037"/>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49" y="3610037"/>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1987049" y="595003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604835" y="5950037"/>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基於電腦視覺技術之監測日漸廣泛，但針對小孩、成人或老人照護進行開發。</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：呼吸頻率偵測</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pic>
        <p:nvPicPr>
          <p:cNvPr id="7" name="圖片 6">
            <a:extLst>
              <a:ext uri="{FF2B5EF4-FFF2-40B4-BE49-F238E27FC236}">
                <a16:creationId xmlns:a16="http://schemas.microsoft.com/office/drawing/2014/main" id="{080525F9-E234-47F3-9BBE-E172F472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3916338"/>
            <a:ext cx="2952548" cy="2340000"/>
          </a:xfrm>
          <a:prstGeom prst="rect">
            <a:avLst/>
          </a:prstGeom>
        </p:spPr>
      </p:pic>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：呼吸頻率偵測</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呼吸偵測演算法：放大影片細微胸部運動，像素差值低於閥值，則為呼吸頻率異常。</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像手機發出警報。</a:t>
            </a:r>
            <a:endParaRPr lang="en-US" altLang="zh-TW" dirty="0">
              <a:solidFill>
                <a:srgbClr val="000000"/>
              </a:solidFill>
            </a:endParaRPr>
          </a:p>
        </p:txBody>
      </p:sp>
      <p:pic>
        <p:nvPicPr>
          <p:cNvPr id="5" name="圖片 4">
            <a:extLst>
              <a:ext uri="{FF2B5EF4-FFF2-40B4-BE49-F238E27FC236}">
                <a16:creationId xmlns:a16="http://schemas.microsoft.com/office/drawing/2014/main" id="{F488B92C-CA8D-434E-A8E6-27804B97D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603" y="4437112"/>
            <a:ext cx="3982793" cy="2340000"/>
          </a:xfrm>
          <a:prstGeom prst="rect">
            <a:avLst/>
          </a:prstGeom>
        </p:spPr>
      </p:pic>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：面部特徵偵測，利用</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pic>
        <p:nvPicPr>
          <p:cNvPr id="7" name="圖片 6">
            <a:extLst>
              <a:ext uri="{FF2B5EF4-FFF2-40B4-BE49-F238E27FC236}">
                <a16:creationId xmlns:a16="http://schemas.microsoft.com/office/drawing/2014/main" id="{49901B1E-B215-4E00-9B55-D1E1D7ED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70" y="4095121"/>
            <a:ext cx="7948460" cy="2160000"/>
          </a:xfrm>
          <a:prstGeom prst="rect">
            <a:avLst/>
          </a:prstGeom>
        </p:spPr>
      </p:pic>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：臉部遮擋偵測，利用貝氏深度神經網路架構，含四步驟。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：睡眠姿勢偵測</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基於卷積神經網路，輸入</a:t>
            </a:r>
            <a:r>
              <a:rPr lang="en-US" altLang="zh-TW" dirty="0">
                <a:solidFill>
                  <a:srgbClr val="000000"/>
                </a:solidFill>
              </a:rPr>
              <a:t>2D</a:t>
            </a:r>
            <a:r>
              <a:rPr lang="zh-TW" altLang="en-US" dirty="0">
                <a:solidFill>
                  <a:srgbClr val="000000"/>
                </a:solidFill>
              </a:rPr>
              <a:t>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rgbClr val="000000"/>
                </a:solidFill>
              </a:rPr>
              <a:t>ResNet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訓練更深層的神經網路時，會出現退化問題。</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984" y="3678557"/>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：使用深度殘差學習</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基於卷積神經網路，輸入</a:t>
            </a:r>
            <a:r>
              <a:rPr lang="en-US" altLang="zh-TW" dirty="0">
                <a:solidFill>
                  <a:srgbClr val="000000"/>
                </a:solidFill>
              </a:rPr>
              <a:t>2D</a:t>
            </a:r>
            <a:r>
              <a:rPr lang="zh-TW" altLang="en-US" dirty="0">
                <a:solidFill>
                  <a:srgbClr val="000000"/>
                </a:solidFill>
              </a:rPr>
              <a:t>嬰兒灰階影像，輸出三種睡眠姿勢機率值。</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823" y="4231653"/>
            <a:ext cx="3570353" cy="216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殘差網路之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提出的可同時處理人臉偵測及對齊任務之三階段級聯深度卷積神經網路，以粗到細的方式預測人臉及座標位置。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P-Net</a:t>
            </a:r>
            <a:r>
              <a:rPr lang="zh-TW" altLang="en-US" dirty="0">
                <a:solidFill>
                  <a:srgbClr val="000000"/>
                </a:solidFill>
              </a:rPr>
              <a:t>：獲得人臉區域的候選窗口及其邊界框回歸向量，並以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R-Net</a:t>
            </a:r>
            <a:r>
              <a:rPr lang="zh-TW" altLang="en-US" dirty="0">
                <a:solidFill>
                  <a:srgbClr val="000000"/>
                </a:solidFill>
              </a:rPr>
              <a:t>：從所有候選者中拒絕大量錯誤者。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O-Net</a:t>
            </a:r>
            <a:r>
              <a:rPr lang="zh-TW" altLang="en-US" dirty="0">
                <a:solidFill>
                  <a:srgbClr val="000000"/>
                </a:solidFill>
              </a:rPr>
              <a:t>：輸出五個臉部座標位置。</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en-US" altLang="zh-TW" dirty="0" err="1">
                <a:solidFill>
                  <a:schemeClr val="bg1">
                    <a:lumMod val="65000"/>
                  </a:schemeClr>
                </a:solidFill>
              </a:rPr>
              <a:t>ResNet</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 </a:t>
            </a:r>
            <a:r>
              <a:rPr lang="en-US" altLang="zh-TW" dirty="0">
                <a:solidFill>
                  <a:srgbClr val="000000"/>
                </a:solidFill>
              </a:rPr>
              <a:t>single-shot</a:t>
            </a:r>
            <a:r>
              <a:rPr lang="zh-TW" altLang="en-US" dirty="0">
                <a:solidFill>
                  <a:srgbClr val="000000"/>
                </a:solidFill>
              </a:rPr>
              <a:t>、</a:t>
            </a:r>
            <a:r>
              <a:rPr lang="en-US" altLang="zh-TW" dirty="0">
                <a:solidFill>
                  <a:srgbClr val="000000"/>
                </a:solidFill>
              </a:rPr>
              <a:t>multi-level</a:t>
            </a:r>
            <a:r>
              <a:rPr lang="zh-TW" altLang="en-US" dirty="0">
                <a:solidFill>
                  <a:srgbClr val="000000"/>
                </a:solidFill>
              </a:rPr>
              <a:t> 人臉定位方法。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a:t>
            </a:r>
            <a:r>
              <a:rPr lang="en-US" altLang="zh-TW" dirty="0">
                <a:solidFill>
                  <a:srgbClr val="000000"/>
                </a:solidFill>
              </a:rPr>
              <a:t>anchor</a:t>
            </a:r>
            <a:r>
              <a:rPr lang="zh-TW" altLang="en-US" dirty="0">
                <a:solidFill>
                  <a:srgbClr val="000000"/>
                </a:solidFill>
              </a:rPr>
              <a:t>預測範圍框，而第二模組會基於第一模組預測更精準的範圍框。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0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486" y="2783337"/>
            <a:ext cx="4833028" cy="360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本論文開發之嬰兒危險監測系統，針對嬰兒影像畫面進行辨識，判斷其是否處於危險狀態。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08108"/>
            <a:ext cx="8640000" cy="2671009"/>
          </a:xfrm>
          <a:prstGeom prst="rect">
            <a:avLst/>
          </a:prstGeom>
        </p:spPr>
      </p:pic>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3328308706"/>
              </p:ext>
            </p:extLst>
          </p:nvPr>
        </p:nvGraphicFramePr>
        <p:xfrm>
          <a:off x="6813868" y="3060827"/>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016338"/>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承前言，醫界對於嬰兒猝死症之相關因素研究，注意嬰兒臉部是否遭遮蔽，將有助於降低此症之發生。</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亦有研究發現嬰兒使用奶嘴，對於預防嬰兒猝死症有幫助。</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故本文對於嬰兒臉部遮擋辨識將排除使用奶嘴之情境。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等偵測膚色，判斷嬰兒臉部是否出現非膚色之區塊。</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33" y="3429000"/>
            <a:ext cx="7151559" cy="252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而後，考量推廣性，改為使用深度學習技術進行臉部遮擋辨識，針對嬰兒面部影像收集資料，以訓練可辨識三種嬰兒臉部狀態之模型。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3305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嬰兒臉部遮擋辨識僅須關注臉部畫面，故先透過人臉偵測演算法進行前處理。</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000000"/>
                </a:solidFill>
              </a:rPr>
              <a:t>RetinaFace</a:t>
            </a:r>
            <a:r>
              <a:rPr lang="zh-TW" altLang="en-US" dirty="0">
                <a:solidFill>
                  <a:srgbClr val="000000"/>
                </a:solidFill>
              </a:rPr>
              <a:t>及 </a:t>
            </a:r>
            <a:r>
              <a:rPr lang="en-US" altLang="zh-TW" dirty="0">
                <a:solidFill>
                  <a:srgbClr val="0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22" name="群組 21">
            <a:extLst>
              <a:ext uri="{FF2B5EF4-FFF2-40B4-BE49-F238E27FC236}">
                <a16:creationId xmlns:a16="http://schemas.microsoft.com/office/drawing/2014/main" id="{1328ED01-4C0E-43CE-90F7-7197A854B746}"/>
              </a:ext>
            </a:extLst>
          </p:cNvPr>
          <p:cNvGrpSpPr/>
          <p:nvPr/>
        </p:nvGrpSpPr>
        <p:grpSpPr>
          <a:xfrm>
            <a:off x="1547664" y="3968008"/>
            <a:ext cx="6871132" cy="2394234"/>
            <a:chOff x="1429652" y="4026884"/>
            <a:chExt cx="6871132" cy="2394234"/>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9652" y="4031863"/>
              <a:ext cx="1980000" cy="198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513" y="4031863"/>
              <a:ext cx="1980000" cy="198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784" y="4026884"/>
              <a:ext cx="1980000" cy="198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622153" y="603141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3930781" y="6031418"/>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778200" y="6031418"/>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無遮蔽：五官皆未被遮蔽，為安全狀態。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遮蔽物為奶嘴：正在使用奶嘴，為安全狀態。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遮蔽物非奶嘴：遭嘔吐物或毛巾等遮蓋，為警示。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0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000000"/>
                </a:solidFill>
              </a:rPr>
              <a:t>ResNet50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如：側躺或趴睡時，因頸部肌肉較弱等，無力自行將臉移開；或當嬰兒自行站立，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569" y="2962135"/>
            <a:ext cx="1619415" cy="288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833" y="2964691"/>
            <a:ext cx="1619415" cy="288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3637" y="2962135"/>
            <a:ext cx="1619413" cy="288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凡未滿一歲的嬰幼兒皆可能發生，其中二至四個月時期尤為常見，亦可能發生在嬰兒出生一兩周內。</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趴躺，效果不佳：</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又因本研究目標為從非限定視角辨識嬰兒動作，而骨架圖在俯視及平視中，多有相似之處。</a:t>
            </a:r>
            <a:endParaRPr lang="en-US" altLang="zh-TW" dirty="0">
              <a:solidFill>
                <a:srgbClr val="000000"/>
              </a:solidFill>
            </a:endParaRPr>
          </a:p>
        </p:txBody>
      </p:sp>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因此，本文最終使用深度學習技術進行嬰兒動作辨識，使用自行收集之資料集，訓練可辨識四種嬰兒基礎姿勢之模型。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起初，將嬰兒姿勢分為五類：正躺、趴睡、爬行、坐姿及站立，而趴睡及爬行兩類時常發生互相誤判。推測原因為皆腹面朝下，僅四肢及軀體不同。但若接續細分，將使分類過細。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最終，將嬰兒姿勢分為基礎四類：正躺、趴躺、坐姿及站立。</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0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000000"/>
                </a:solidFill>
              </a:rPr>
              <a:t>ResNet50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因此，本系統使用一變數累積模型判斷嬰兒狀態為警示之幀數，當此變數超過設定閥值時，才會發出警示。</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此作法不但更符合實際使用情境，亦可減少因模型辨識錯誤而誤發警報的情形。</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為了使本系統擁有較佳的臉部偵測準確性且兼具執行效能，分別進行臉部偵測演算法準確度與執行時間之比較實驗，驗證：</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000000"/>
                </a:solidFill>
              </a:rPr>
              <a:t>SSD </a:t>
            </a:r>
            <a:r>
              <a:rPr lang="zh-TW" altLang="en-US" dirty="0">
                <a:solidFill>
                  <a:srgbClr val="000000"/>
                </a:solidFill>
              </a:rPr>
              <a:t>演算法，此法雖召回率低，但其準確度很高，故能利用其時間優勢。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000000"/>
                </a:solidFill>
              </a:rPr>
              <a:t>RetinaFace</a:t>
            </a:r>
            <a:r>
              <a:rPr lang="zh-TW" altLang="en-US" dirty="0">
                <a:solidFill>
                  <a:srgbClr val="000000"/>
                </a:solidFill>
              </a:rPr>
              <a:t> 演算法，利用其正確率及準確率皆高之優點。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照顧實況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嬰兒發生溢奶、物品遮蓋口鼻、自行翻身或站立時，而照護者正在泡奶或如廁，無法及時排除狀態，可能導致憾事發生。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000000"/>
                </a:solidFill>
              </a:rPr>
              <a:t>OpenCV</a:t>
            </a:r>
            <a:r>
              <a:rPr lang="zh-TW" altLang="en-US" dirty="0">
                <a:solidFill>
                  <a:srgbClr val="000000"/>
                </a:solidFill>
              </a:rPr>
              <a:t>、</a:t>
            </a:r>
            <a:r>
              <a:rPr lang="en-US" altLang="zh-TW" dirty="0">
                <a:solidFill>
                  <a:srgbClr val="000000"/>
                </a:solidFill>
              </a:rPr>
              <a:t>SSD</a:t>
            </a:r>
            <a:r>
              <a:rPr lang="zh-TW" altLang="en-US" dirty="0">
                <a:solidFill>
                  <a:srgbClr val="000000"/>
                </a:solidFill>
              </a:rPr>
              <a:t>、</a:t>
            </a:r>
            <a:r>
              <a:rPr lang="en-US" altLang="zh-TW" dirty="0">
                <a:solidFill>
                  <a:srgbClr val="000000"/>
                </a:solidFill>
              </a:rPr>
              <a:t>MTCNN</a:t>
            </a:r>
            <a:r>
              <a:rPr lang="zh-TW" altLang="en-US" dirty="0">
                <a:solidFill>
                  <a:srgbClr val="000000"/>
                </a:solidFill>
              </a:rPr>
              <a:t>及</a:t>
            </a:r>
            <a:r>
              <a:rPr lang="en-US" altLang="zh-TW" dirty="0" err="1">
                <a:solidFill>
                  <a:srgbClr val="000000"/>
                </a:solidFill>
              </a:rPr>
              <a:t>RetinaFace</a:t>
            </a:r>
            <a:r>
              <a:rPr lang="zh-TW" altLang="en-US" dirty="0">
                <a:solidFill>
                  <a:srgbClr val="000000"/>
                </a:solidFill>
              </a:rPr>
              <a:t> 等臉部偵測演算法，計算其臉部擷取之準確度。</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a:t>
            </a:r>
            <a:r>
              <a:rPr lang="zh-TW" altLang="en-US" dirty="0">
                <a:solidFill>
                  <a:srgbClr val="000000"/>
                </a:solidFill>
              </a:rPr>
              <a:t>及</a:t>
            </a:r>
            <a:r>
              <a:rPr lang="en-US" altLang="zh-TW" dirty="0">
                <a:solidFill>
                  <a:srgbClr val="0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000000"/>
                </a:solidFill>
              </a:rPr>
              <a:t>RetinaFace</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000000"/>
                </a:solidFill>
              </a:rPr>
              <a:t>99.78%,</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000000"/>
                </a:solidFill>
              </a:rPr>
              <a:t>99.75%,</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err="1">
                <a:solidFill>
                  <a:srgbClr val="000000"/>
                </a:solidFill>
              </a:rPr>
              <a:t>RetinaFace</a:t>
            </a:r>
            <a:r>
              <a:rPr lang="en-US" altLang="zh-TW" sz="2400" dirty="0">
                <a:solidFill>
                  <a:srgbClr val="000000"/>
                </a:solidFill>
              </a:rPr>
              <a:t> – precision: 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000000"/>
                </a:solidFill>
              </a:rPr>
              <a:t>RetinaFace</a:t>
            </a:r>
            <a:r>
              <a:rPr lang="zh-TW" altLang="en-US" dirty="0">
                <a:solidFill>
                  <a:srgbClr val="000000"/>
                </a:solidFill>
              </a:rPr>
              <a:t> 演算法進行嬰兒臉部偵測，可擁有較佳的偵測準確度。</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000000"/>
                </a:solidFill>
              </a:rPr>
              <a:t>OpenCV</a:t>
            </a:r>
            <a:r>
              <a:rPr lang="zh-TW" altLang="en-US" dirty="0">
                <a:solidFill>
                  <a:srgbClr val="000000"/>
                </a:solidFill>
              </a:rPr>
              <a:t>、</a:t>
            </a:r>
            <a:r>
              <a:rPr lang="en-US" altLang="zh-TW" dirty="0">
                <a:solidFill>
                  <a:srgbClr val="000000"/>
                </a:solidFill>
              </a:rPr>
              <a:t>SSD</a:t>
            </a:r>
            <a:r>
              <a:rPr lang="zh-TW" altLang="en-US" dirty="0">
                <a:solidFill>
                  <a:srgbClr val="000000"/>
                </a:solidFill>
              </a:rPr>
              <a:t>、</a:t>
            </a:r>
            <a:r>
              <a:rPr lang="en-US" altLang="zh-TW" dirty="0">
                <a:solidFill>
                  <a:srgbClr val="000000"/>
                </a:solidFill>
              </a:rPr>
              <a:t>MTCNN</a:t>
            </a:r>
            <a:r>
              <a:rPr lang="zh-TW" altLang="en-US" dirty="0">
                <a:solidFill>
                  <a:srgbClr val="000000"/>
                </a:solidFill>
              </a:rPr>
              <a:t>及</a:t>
            </a:r>
            <a:r>
              <a:rPr lang="en-US" altLang="zh-TW" dirty="0" err="1">
                <a:solidFill>
                  <a:srgbClr val="000000"/>
                </a:solidFill>
              </a:rPr>
              <a:t>RetinaFace</a:t>
            </a:r>
            <a:r>
              <a:rPr lang="zh-TW" altLang="en-US" dirty="0">
                <a:solidFill>
                  <a:srgbClr val="000000"/>
                </a:solidFill>
              </a:rPr>
              <a:t> 等臉部偵測演算法之執行時間，以驗證適合本系統之演算法。</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000000"/>
                </a:solidFill>
              </a:rPr>
              <a:t>15416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a:solidFill>
                  <a:srgbClr val="000000"/>
                </a:solidFill>
              </a:rPr>
              <a:t>SSD</a:t>
            </a:r>
            <a:r>
              <a:rPr lang="zh-TW" altLang="en-US" dirty="0">
                <a:solidFill>
                  <a:srgbClr val="000000"/>
                </a:solidFill>
              </a:rPr>
              <a:t>：</a:t>
            </a:r>
            <a:r>
              <a:rPr lang="en-US" altLang="zh-TW" dirty="0">
                <a:solidFill>
                  <a:srgbClr val="000000"/>
                </a:solidFill>
              </a:rPr>
              <a:t>0.04</a:t>
            </a:r>
            <a:r>
              <a:rPr lang="zh-TW" altLang="en-US" dirty="0">
                <a:solidFill>
                  <a:srgbClr val="000000"/>
                </a:solidFill>
              </a:rPr>
              <a:t>秒</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000000"/>
                </a:solidFill>
              </a:rPr>
              <a:t>SSD </a:t>
            </a:r>
            <a:r>
              <a:rPr lang="zh-TW" altLang="en-US" dirty="0">
                <a:solidFill>
                  <a:srgbClr val="000000"/>
                </a:solidFill>
              </a:rPr>
              <a:t>演算法進行嬰兒臉部偵測，將可擁有較佳的偵測速度。</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節之實驗結果，驗證本系統先使用 </a:t>
            </a:r>
            <a:r>
              <a:rPr lang="en-US" altLang="zh-TW" dirty="0">
                <a:solidFill>
                  <a:srgbClr val="000000"/>
                </a:solidFill>
              </a:rPr>
              <a:t>SSD </a:t>
            </a:r>
            <a:r>
              <a:rPr lang="zh-TW" altLang="en-US" dirty="0">
                <a:solidFill>
                  <a:srgbClr val="000000"/>
                </a:solidFill>
              </a:rPr>
              <a:t>演算法偵測嬰兒臉部，未如期找到目標時，則改以 </a:t>
            </a:r>
            <a:r>
              <a:rPr lang="en-US" altLang="zh-TW" dirty="0" err="1">
                <a:solidFill>
                  <a:srgbClr val="000000"/>
                </a:solidFill>
              </a:rPr>
              <a:t>RetinaFace</a:t>
            </a:r>
            <a:r>
              <a:rPr lang="en-US" altLang="zh-TW" dirty="0">
                <a:solidFill>
                  <a:srgbClr val="000000"/>
                </a:solidFill>
              </a:rPr>
              <a:t> </a:t>
            </a:r>
            <a:r>
              <a:rPr lang="zh-TW" altLang="en-US" dirty="0">
                <a:solidFill>
                  <a:srgbClr val="000000"/>
                </a:solidFill>
              </a:rPr>
              <a:t>演算法偵測，達成兼具準確性及執行效率之系統目標。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現有機制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功能</a:t>
            </a:r>
            <a:r>
              <a:rPr lang="zh-TW" altLang="en-US" dirty="0">
                <a:solidFill>
                  <a:srgbClr val="C00000"/>
                </a:solidFill>
              </a:rPr>
              <a:t>單一性</a:t>
            </a:r>
            <a:r>
              <a:rPr lang="zh-TW" altLang="en-US" dirty="0">
                <a:solidFill>
                  <a:srgbClr val="000000"/>
                </a:solidFill>
              </a:rPr>
              <a:t>，若欲增加其他功能，則須裝設更多不同種類的感測器。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，亦可能產生更多潛在的危險性，如：裝置纏繞嬰兒、孩童誤食裝置等。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本系統為偵測嬰兒臉部是否遭非奶嘴異物遮擋，使用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0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0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000000"/>
                </a:solidFill>
              </a:rPr>
              <a:t>98.06%</a:t>
            </a:r>
            <a:r>
              <a:rPr lang="zh-TW" altLang="en-US" dirty="0">
                <a:solidFill>
                  <a:srgbClr val="000000"/>
                </a:solidFill>
              </a:rPr>
              <a:t>，測試準確率</a:t>
            </a:r>
            <a:r>
              <a:rPr lang="en-US" altLang="zh-TW" dirty="0">
                <a:solidFill>
                  <a:srgbClr val="000000"/>
                </a:solidFill>
              </a:rPr>
              <a:t>99.43%</a:t>
            </a:r>
            <a:r>
              <a:rPr lang="zh-TW" altLang="en-US" dirty="0">
                <a:solidFill>
                  <a:srgbClr val="000000"/>
                </a:solidFill>
              </a:rPr>
              <a:t>。</a:t>
            </a:r>
          </a:p>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張之驗證集影像進行模型驗證，所有影像皆辨識正確。</a:t>
            </a:r>
            <a:endParaRPr lang="en-US" altLang="zh-TW" dirty="0">
              <a:solidFill>
                <a:srgbClr val="000000"/>
              </a:solidFill>
            </a:endParaRPr>
          </a:p>
        </p:txBody>
      </p:sp>
      <p:pic>
        <p:nvPicPr>
          <p:cNvPr id="5" name="圖片 4">
            <a:extLst>
              <a:ext uri="{FF2B5EF4-FFF2-40B4-BE49-F238E27FC236}">
                <a16:creationId xmlns:a16="http://schemas.microsoft.com/office/drawing/2014/main" id="{60F7EE63-A807-4B82-92CF-14D0196C2B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9978" y="2905066"/>
            <a:ext cx="3676085" cy="324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本系統為辨識嬰兒姿勢是否處於危險狀態，使用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0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0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000000"/>
                </a:solidFill>
              </a:rPr>
              <a:t>99.45%</a:t>
            </a:r>
            <a:r>
              <a:rPr lang="zh-TW" altLang="en-US" dirty="0">
                <a:solidFill>
                  <a:srgbClr val="000000"/>
                </a:solidFill>
              </a:rPr>
              <a:t>，測試準確率</a:t>
            </a:r>
            <a:r>
              <a:rPr lang="en-US" altLang="zh-TW" dirty="0">
                <a:solidFill>
                  <a:srgbClr val="000000"/>
                </a:solidFill>
              </a:rPr>
              <a:t>99.71%</a:t>
            </a:r>
            <a:r>
              <a:rPr lang="zh-TW" altLang="en-US" dirty="0">
                <a:solidFill>
                  <a:srgbClr val="000000"/>
                </a:solidFill>
              </a:rPr>
              <a:t>。</a:t>
            </a:r>
          </a:p>
          <a:p>
            <a:pPr>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張之驗證集影像進行模型驗證，其中有五張辨識錯誤。</a:t>
            </a:r>
            <a:endParaRPr lang="en-US" altLang="zh-TW" dirty="0">
              <a:solidFill>
                <a:srgbClr val="000000"/>
              </a:solidFill>
            </a:endParaRPr>
          </a:p>
        </p:txBody>
      </p:sp>
      <p:pic>
        <p:nvPicPr>
          <p:cNvPr id="7" name="圖片 6">
            <a:extLst>
              <a:ext uri="{FF2B5EF4-FFF2-40B4-BE49-F238E27FC236}">
                <a16:creationId xmlns:a16="http://schemas.microsoft.com/office/drawing/2014/main" id="{311467D9-C5B2-4E6A-A0EA-7960A5D0D5C4}"/>
              </a:ext>
            </a:extLst>
          </p:cNvPr>
          <p:cNvPicPr>
            <a:picLocks noChangeAspect="1"/>
          </p:cNvPicPr>
          <p:nvPr/>
        </p:nvPicPr>
        <p:blipFill rotWithShape="1">
          <a:blip r:embed="rId3">
            <a:extLst>
              <a:ext uri="{28A0092B-C50C-407E-A947-70E740481C1C}">
                <a14:useLocalDpi xmlns:a14="http://schemas.microsoft.com/office/drawing/2010/main" val="0"/>
              </a:ext>
            </a:extLst>
          </a:blip>
          <a:srcRect l="11734" t="8323" r="15836"/>
          <a:stretch/>
        </p:blipFill>
        <p:spPr>
          <a:xfrm>
            <a:off x="4545096" y="2933520"/>
            <a:ext cx="4052998" cy="3420000"/>
          </a:xfrm>
          <a:prstGeom prst="rect">
            <a:avLst/>
          </a:prstGeom>
        </p:spPr>
      </p:pic>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驗證集辨識錯誤的影像中，有三張將坐姿誤判為趴躺姿勢，推測原因為嬰兒雖呈現坐姿，但上半身貼近其腿部，而導致誤判。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284984"/>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本實驗為驗證此系統能基於嬰兒影像進行危險監測，利用網路之真實嬰兒影片，包含不同之拍攝視角、嬰兒樣貌及狀態等，實驗臉部遮擋辨識模型與姿勢辨識模型之準確性。</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0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姿勢辨識：含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88" y="3358768"/>
            <a:ext cx="3360000" cy="2520000"/>
          </a:xfrm>
          <a:prstGeom prst="rect">
            <a:avLst/>
          </a:prstGeom>
        </p:spPr>
      </p:pic>
      <p:pic>
        <p:nvPicPr>
          <p:cNvPr id="9" name="圖片 8">
            <a:extLst>
              <a:ext uri="{FF2B5EF4-FFF2-40B4-BE49-F238E27FC236}">
                <a16:creationId xmlns:a16="http://schemas.microsoft.com/office/drawing/2014/main" id="{78A0E414-C420-4D09-8587-5F26EF83FF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8708" y="2780928"/>
            <a:ext cx="4496205" cy="3960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000000"/>
                </a:solidFill>
              </a:rPr>
              <a:t>臉部遮擋辨識：多張影像誤判為警示狀態，推測為影像中之奶嘴或嬰兒臉部遭手部等遮擋。</a:t>
            </a:r>
            <a:endParaRPr lang="en-US" altLang="zh-TW" dirty="0">
              <a:solidFill>
                <a:srgbClr val="000000"/>
              </a:solidFill>
            </a:endParaRPr>
          </a:p>
        </p:txBody>
      </p:sp>
      <p:pic>
        <p:nvPicPr>
          <p:cNvPr id="7" name="圖片 6">
            <a:extLst>
              <a:ext uri="{FF2B5EF4-FFF2-40B4-BE49-F238E27FC236}">
                <a16:creationId xmlns:a16="http://schemas.microsoft.com/office/drawing/2014/main" id="{B60C8BDB-E560-42CD-9DF0-85B564E4B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575" y="2780928"/>
            <a:ext cx="4643338" cy="3960000"/>
          </a:xfrm>
          <a:prstGeom prst="rect">
            <a:avLst/>
          </a:prstGeom>
        </p:spPr>
      </p:pic>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612" y="3680928"/>
            <a:ext cx="2160000" cy="216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可監測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由於目前未有公開嬰兒資料集，故本論文使用之所有嬰兒影像，皆收集自網路上實際嬰兒照片或影片擷取，再經前處理及分類標示而成。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在偵測姿勢時加入時間資訊，預期得以判斷更多嬰兒行為，如：翻身及爬行等動作。</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除辨識嬰兒臉部遭異物遮蔽外，若加入偵測面部表情等其他資訊，可更詳盡監測嬰兒狀態。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提供多嬰兒情境之危險偵測，則使用場景將可更廣泛。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未提供設定觀測之年齡區間，即可針對不同特定年齡嬰幼兒警示其具危險性之動作。</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結合通訊社群軟體等，如：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辨識嬰兒是否因嘔吐物、毛巾等非奶嘴之外物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嬰兒行為，且有良好的功能擴充性。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47511</TotalTime>
  <Words>10906</Words>
  <Application>Microsoft Office PowerPoint</Application>
  <PresentationFormat>如螢幕大小 (4:3)</PresentationFormat>
  <Paragraphs>763</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照顧實況</vt:lpstr>
      <vt:lpstr>研究動機 (4/4) － 現有機制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624</cp:revision>
  <cp:lastPrinted>2017-07-14T01:37:36Z</cp:lastPrinted>
  <dcterms:created xsi:type="dcterms:W3CDTF">2010-06-29T06:52:23Z</dcterms:created>
  <dcterms:modified xsi:type="dcterms:W3CDTF">2022-06-28T15:32:18Z</dcterms:modified>
</cp:coreProperties>
</file>